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d1227b0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d1227b0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ad1227b0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ad1227b0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ad1227b0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ad1227b0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ad1227b0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ad1227b0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ad1227b0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ad1227b0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ad1227b0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ad1227b0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ad1227b0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ad1227b0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ad1227b0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aad1227b0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ad1227b0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ad1227b0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ad1227b0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ad1227b0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ad1227b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ad1227b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ad1227b0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aad1227b0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ad1227b0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ad1227b0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1b8976e9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1b8976e9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1b8976e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61b8976e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1b8976e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1b8976e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73d51906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73d51906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1b8976e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1b8976e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ad1227b0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ad1227b0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1b8976e9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1b8976e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11.png"/><Relationship Id="rId13" Type="http://schemas.openxmlformats.org/officeDocument/2006/relationships/image" Target="../media/image48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0.png"/><Relationship Id="rId15" Type="http://schemas.openxmlformats.org/officeDocument/2006/relationships/image" Target="../media/image4.png"/><Relationship Id="rId14" Type="http://schemas.openxmlformats.org/officeDocument/2006/relationships/image" Target="../media/image46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.png"/><Relationship Id="rId13" Type="http://schemas.openxmlformats.org/officeDocument/2006/relationships/image" Target="../media/image42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1.png"/><Relationship Id="rId14" Type="http://schemas.openxmlformats.org/officeDocument/2006/relationships/image" Target="../media/image44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9.png"/><Relationship Id="rId13" Type="http://schemas.openxmlformats.org/officeDocument/2006/relationships/image" Target="../media/image21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1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2.png"/><Relationship Id="rId13" Type="http://schemas.openxmlformats.org/officeDocument/2006/relationships/image" Target="../media/image1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23.png"/><Relationship Id="rId13" Type="http://schemas.openxmlformats.org/officeDocument/2006/relationships/image" Target="../media/image11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008200" y="570675"/>
            <a:ext cx="4894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04040"/>
                </a:solidFill>
              </a:rPr>
              <a:t>周杰倫專輯銷量</a:t>
            </a:r>
            <a:endParaRPr b="1" sz="3600"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04040"/>
                </a:solidFill>
              </a:rPr>
              <a:t>相關數據與統計分析</a:t>
            </a:r>
            <a:endParaRPr b="1" sz="3600">
              <a:solidFill>
                <a:srgbClr val="40404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189100" y="3284700"/>
            <a:ext cx="4532400" cy="12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財金專  碩二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李凱璿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01" y="246463"/>
            <a:ext cx="3271450" cy="465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68148" l="15180" r="14732" t="13079"/>
          <a:stretch/>
        </p:blipFill>
        <p:spPr>
          <a:xfrm>
            <a:off x="800775" y="367700"/>
            <a:ext cx="2937300" cy="5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ctrTitle"/>
          </p:nvPr>
        </p:nvSpPr>
        <p:spPr>
          <a:xfrm>
            <a:off x="156600" y="596325"/>
            <a:ext cx="8987400" cy="29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404040"/>
                </a:solidFill>
              </a:rPr>
              <a:t>周杰倫專輯於Spotify音樂串流平台的播放量</a:t>
            </a:r>
            <a:endParaRPr b="1" sz="3200"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404040"/>
                </a:solidFill>
              </a:rPr>
              <a:t>與其專輯銷售量是否有關聯性?</a:t>
            </a:r>
            <a:endParaRPr b="1" sz="3200">
              <a:solidFill>
                <a:srgbClr val="404040"/>
              </a:solidFill>
            </a:endParaRPr>
          </a:p>
        </p:txBody>
      </p:sp>
      <p:sp>
        <p:nvSpPr>
          <p:cNvPr id="160" name="Google Shape;160;p22"/>
          <p:cNvSpPr txBox="1"/>
          <p:nvPr>
            <p:ph idx="1" type="subTitle"/>
          </p:nvPr>
        </p:nvSpPr>
        <p:spPr>
          <a:xfrm>
            <a:off x="390000" y="988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主題二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299300" y="1883775"/>
            <a:ext cx="8520600" cy="1953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Motivations</a:t>
            </a:r>
            <a:endParaRPr b="1"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526500" y="1017725"/>
            <a:ext cx="83058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Spotify公布台灣2023年最愛歌手！周杰倫連5年奪冠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本主題主要探討，</a:t>
            </a:r>
            <a:r>
              <a:rPr b="1" lang="zh-TW">
                <a:solidFill>
                  <a:srgbClr val="0000FF"/>
                </a:solidFill>
              </a:rPr>
              <a:t>周杰倫專輯於Spotify音樂串流平台的播放量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0000FF"/>
                </a:solidFill>
              </a:rPr>
              <a:t>與其專輯銷售量是否有關聯性?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772" y="2304525"/>
            <a:ext cx="4013277" cy="22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04525"/>
            <a:ext cx="4320549" cy="225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Data</a:t>
            </a:r>
            <a:endParaRPr b="1"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25" y="1131625"/>
            <a:ext cx="34113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301" y="1131625"/>
            <a:ext cx="337421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1979575" y="666925"/>
            <a:ext cx="67083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以</a:t>
            </a:r>
            <a:r>
              <a:rPr b="1" lang="zh-TW">
                <a:solidFill>
                  <a:srgbClr val="404040"/>
                </a:solidFill>
              </a:rPr>
              <a:t>折線圖表達周杰倫歷年專輯的Spotify播放量與銷售量趨勢</a:t>
            </a:r>
            <a:endParaRPr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Data</a:t>
            </a:r>
            <a:endParaRPr b="1"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145351" cy="395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325" y="1395587"/>
            <a:ext cx="4432326" cy="34787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4924200" y="564875"/>
            <a:ext cx="42198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以</a:t>
            </a:r>
            <a:r>
              <a:rPr b="1" lang="zh-TW">
                <a:solidFill>
                  <a:srgbClr val="404040"/>
                </a:solidFill>
              </a:rPr>
              <a:t>散佈</a:t>
            </a:r>
            <a:r>
              <a:rPr b="1" lang="zh-TW">
                <a:solidFill>
                  <a:srgbClr val="404040"/>
                </a:solidFill>
              </a:rPr>
              <a:t>圖表達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Spotify</a:t>
            </a:r>
            <a:r>
              <a:rPr b="1" lang="zh-TW">
                <a:solidFill>
                  <a:srgbClr val="404040"/>
                </a:solidFill>
              </a:rPr>
              <a:t>播放量與</a:t>
            </a:r>
            <a:r>
              <a:rPr b="1" lang="zh-TW">
                <a:solidFill>
                  <a:srgbClr val="404040"/>
                </a:solidFill>
              </a:rPr>
              <a:t>專輯銷售量</a:t>
            </a:r>
            <a:r>
              <a:rPr b="1" lang="zh-TW">
                <a:solidFill>
                  <a:srgbClr val="404040"/>
                </a:solidFill>
              </a:rPr>
              <a:t>之間的關係</a:t>
            </a:r>
            <a:endParaRPr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Problem Formulation and Analysis</a:t>
            </a:r>
            <a:endParaRPr b="1"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6025"/>
            <a:ext cx="8839199" cy="322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650" y="1017725"/>
            <a:ext cx="4199436" cy="219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/>
          <p:nvPr/>
        </p:nvSpPr>
        <p:spPr>
          <a:xfrm>
            <a:off x="4660350" y="3358350"/>
            <a:ext cx="846600" cy="459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3725400" y="4715950"/>
            <a:ext cx="935100" cy="179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3725400" y="4329625"/>
            <a:ext cx="935100" cy="179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Problem Formulation and Analysis</a:t>
            </a:r>
            <a:endParaRPr b="1"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457175" y="843200"/>
            <a:ext cx="85206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Let the random variable X</a:t>
            </a:r>
            <a:r>
              <a:rPr b="1" baseline="-25000" lang="zh-TW" sz="2400">
                <a:solidFill>
                  <a:srgbClr val="404040"/>
                </a:solidFill>
              </a:rPr>
              <a:t>i </a:t>
            </a:r>
            <a:r>
              <a:rPr b="1" lang="zh-TW">
                <a:solidFill>
                  <a:srgbClr val="404040"/>
                </a:solidFill>
              </a:rPr>
              <a:t>為Spotify播放量，Y</a:t>
            </a:r>
            <a:r>
              <a:rPr b="1" baseline="-25000" lang="zh-TW" sz="2400">
                <a:solidFill>
                  <a:srgbClr val="404040"/>
                </a:solidFill>
              </a:rPr>
              <a:t>i</a:t>
            </a:r>
            <a:r>
              <a:rPr b="1" baseline="-25000" lang="zh-TW" sz="3000">
                <a:solidFill>
                  <a:srgbClr val="404040"/>
                </a:solidFill>
              </a:rPr>
              <a:t> </a:t>
            </a:r>
            <a:r>
              <a:rPr b="1" lang="zh-TW">
                <a:solidFill>
                  <a:srgbClr val="404040"/>
                </a:solidFill>
              </a:rPr>
              <a:t>為專輯銷量，皆服從</a:t>
            </a:r>
            <a:r>
              <a:rPr b="1" lang="zh-TW">
                <a:solidFill>
                  <a:srgbClr val="404040"/>
                </a:solidFill>
              </a:rPr>
              <a:t>常態分配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採</a:t>
            </a:r>
            <a:r>
              <a:rPr b="1" lang="zh-TW">
                <a:solidFill>
                  <a:srgbClr val="404040"/>
                </a:solidFill>
              </a:rPr>
              <a:t>用線性迴歸模型進行分析 :                                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以t檢定探討迴歸模型中的β係數是否為0 ?             </a:t>
            </a:r>
            <a:endParaRPr b="1">
              <a:solidFill>
                <a:srgbClr val="404040"/>
              </a:solidFill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027" y="1402875"/>
            <a:ext cx="1827625" cy="3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50" y="2137075"/>
            <a:ext cx="360000" cy="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775" y="2125950"/>
            <a:ext cx="1147775" cy="3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944" y="2795525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950" y="3684413"/>
            <a:ext cx="360000" cy="44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950" y="4623063"/>
            <a:ext cx="360000" cy="44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4775" y="2099375"/>
            <a:ext cx="2836401" cy="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76000" y="2085525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04775" y="2644850"/>
            <a:ext cx="4313501" cy="9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4538" y="3609025"/>
            <a:ext cx="2936875" cy="9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25775" y="3637475"/>
            <a:ext cx="4335889" cy="9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04775" y="4630075"/>
            <a:ext cx="5880469" cy="3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48101" y="3655525"/>
            <a:ext cx="360000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Problem Formulation and Analysis</a:t>
            </a:r>
            <a:endParaRPr b="1"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457175" y="1083975"/>
            <a:ext cx="85206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以F檢定</a:t>
            </a:r>
            <a:r>
              <a:rPr b="1" lang="zh-TW">
                <a:solidFill>
                  <a:srgbClr val="404040"/>
                </a:solidFill>
              </a:rPr>
              <a:t>探討迴歸模型中的β係數是否為0 ? </a:t>
            </a:r>
            <a:r>
              <a:rPr b="1" lang="zh-TW">
                <a:solidFill>
                  <a:srgbClr val="404040"/>
                </a:solidFill>
              </a:rPr>
              <a:t>             </a:t>
            </a:r>
            <a:endParaRPr b="1">
              <a:solidFill>
                <a:srgbClr val="404040"/>
              </a:solidFill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63" y="1880550"/>
            <a:ext cx="360000" cy="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827225"/>
            <a:ext cx="1147775" cy="3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57" y="2539000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062" y="3427888"/>
            <a:ext cx="360000" cy="44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062" y="4366538"/>
            <a:ext cx="360000" cy="44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6888" y="1842850"/>
            <a:ext cx="2836401" cy="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5600" y="1833650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45489" y="3426912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6887" y="4373550"/>
            <a:ext cx="5880469" cy="3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4452" y="2427800"/>
            <a:ext cx="4832043" cy="58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44450" y="3294888"/>
            <a:ext cx="2793926" cy="7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05500" y="3394250"/>
            <a:ext cx="4466299" cy="97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/>
          <p:nvPr/>
        </p:nvSpPr>
        <p:spPr>
          <a:xfrm>
            <a:off x="6661325" y="4005350"/>
            <a:ext cx="1013400" cy="29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Conclusion</a:t>
            </a:r>
            <a:endParaRPr b="1"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</a:t>
            </a:r>
            <a:r>
              <a:rPr lang="zh-TW"/>
              <a:t>α=0.05的假定之下，周杰倫專輯於Spotify音樂串流平台的播放量與其專輯銷售量無顯著關聯性。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深入分析之後發現，周杰倫從2000年第一張專輯&lt;Jay&gt;開始，迄今總共發行了15張錄音室專輯，而其全專輯在Spotify一直到2018年才一次全數上架，也就是說除了2022年的</a:t>
            </a:r>
            <a:r>
              <a:rPr lang="zh-TW"/>
              <a:t>&lt;最偉大的作品&gt;之外，</a:t>
            </a:r>
            <a:r>
              <a:rPr lang="zh-TW">
                <a:solidFill>
                  <a:srgbClr val="0000FF"/>
                </a:solidFill>
              </a:rPr>
              <a:t>其他專輯的播放量數據與專輯發行時間皆有時間差，有可能是此原因導致播放量與專輯銷售量無顯著關聯性</a:t>
            </a:r>
            <a:r>
              <a:rPr lang="zh-TW"/>
              <a:t>。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ctrTitle"/>
          </p:nvPr>
        </p:nvSpPr>
        <p:spPr>
          <a:xfrm>
            <a:off x="156600" y="596325"/>
            <a:ext cx="8987400" cy="26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04040"/>
                </a:solidFill>
              </a:rPr>
              <a:t>方文山的詞與周杰倫歷年專輯銷量關聯性？</a:t>
            </a:r>
            <a:endParaRPr b="1" sz="3600">
              <a:solidFill>
                <a:srgbClr val="404040"/>
              </a:solidFill>
            </a:endParaRPr>
          </a:p>
        </p:txBody>
      </p:sp>
      <p:sp>
        <p:nvSpPr>
          <p:cNvPr id="245" name="Google Shape;245;p30"/>
          <p:cNvSpPr txBox="1"/>
          <p:nvPr>
            <p:ph idx="1" type="subTitle"/>
          </p:nvPr>
        </p:nvSpPr>
        <p:spPr>
          <a:xfrm>
            <a:off x="390000" y="988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Future Work</a:t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156600" y="1883775"/>
            <a:ext cx="8832600" cy="1953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Motivations</a:t>
            </a:r>
            <a:endParaRPr b="1"/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847300" y="1017725"/>
            <a:ext cx="76083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方文山的詞在周杰倫歷年專輯中占比高達56%，堪稱其「御用作詞人」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rgbClr val="404040"/>
                </a:solidFill>
              </a:rPr>
              <a:t>本主題主要探討，</a:t>
            </a:r>
            <a:r>
              <a:rPr b="1" lang="zh-TW">
                <a:solidFill>
                  <a:srgbClr val="0000FF"/>
                </a:solidFill>
              </a:rPr>
              <a:t>方文山的詞與周杰倫歷年專輯銷量關聯性？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00" y="1800600"/>
            <a:ext cx="3493834" cy="31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859" y="1800600"/>
            <a:ext cx="3489655" cy="311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156600" y="596325"/>
            <a:ext cx="8987400" cy="28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04040"/>
                </a:solidFill>
              </a:rPr>
              <a:t>Spotify音樂串流平台的興起</a:t>
            </a:r>
            <a:endParaRPr b="1" sz="3600"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04040"/>
                </a:solidFill>
              </a:rPr>
              <a:t>對於周杰倫專輯銷量是否有顯著影響?</a:t>
            </a:r>
            <a:endParaRPr b="1" sz="3600">
              <a:solidFill>
                <a:srgbClr val="404040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90000" y="988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主題一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299300" y="1883775"/>
            <a:ext cx="8520600" cy="1953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Data</a:t>
            </a:r>
            <a:endParaRPr b="1"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475" y="1405275"/>
            <a:ext cx="1814825" cy="34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700" y="1405275"/>
            <a:ext cx="5720253" cy="34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1775425" y="874475"/>
            <a:ext cx="66669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周杰倫歷年15張</a:t>
            </a:r>
            <a:r>
              <a:rPr b="1" lang="zh-TW">
                <a:solidFill>
                  <a:srgbClr val="404040"/>
                </a:solidFill>
              </a:rPr>
              <a:t>錄音室</a:t>
            </a:r>
            <a:r>
              <a:rPr b="1" lang="zh-TW">
                <a:solidFill>
                  <a:srgbClr val="404040"/>
                </a:solidFill>
              </a:rPr>
              <a:t>專輯</a:t>
            </a:r>
            <a:r>
              <a:rPr b="1" lang="zh-TW">
                <a:solidFill>
                  <a:srgbClr val="404040"/>
                </a:solidFill>
              </a:rPr>
              <a:t>銷量與</a:t>
            </a:r>
            <a:r>
              <a:rPr b="1" lang="zh-TW">
                <a:solidFill>
                  <a:srgbClr val="404040"/>
                </a:solidFill>
              </a:rPr>
              <a:t>方文山在</a:t>
            </a:r>
            <a:r>
              <a:rPr b="1" lang="zh-TW">
                <a:solidFill>
                  <a:srgbClr val="404040"/>
                </a:solidFill>
              </a:rPr>
              <a:t>每張專輯的作詞占比</a:t>
            </a:r>
            <a:endParaRPr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Problem Formulation and Analysis</a:t>
            </a:r>
            <a:endParaRPr b="1"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51" y="1789325"/>
            <a:ext cx="8091724" cy="32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075" y="1128125"/>
            <a:ext cx="3686001" cy="20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427550" y="1017725"/>
            <a:ext cx="50664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0000FF"/>
                </a:solidFill>
              </a:rPr>
              <a:t>Future Work :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0000FF"/>
                </a:solidFill>
              </a:rPr>
              <a:t>                        可能需採用「非線性迴歸模型」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2734975" y="2121775"/>
            <a:ext cx="250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 sz="1600">
                <a:solidFill>
                  <a:srgbClr val="FF0000"/>
                </a:solidFill>
              </a:rPr>
              <a:t>判定係數較低，線性迴歸模型的解釋力較差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427550" y="2234875"/>
            <a:ext cx="2307300" cy="2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Motivations</a:t>
            </a:r>
            <a:endParaRPr b="1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250" y="1799150"/>
            <a:ext cx="5516249" cy="31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017725"/>
            <a:ext cx="87354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周杰倫</a:t>
            </a:r>
            <a:r>
              <a:rPr b="1" lang="zh-TW">
                <a:solidFill>
                  <a:srgbClr val="404040"/>
                </a:solidFill>
              </a:rPr>
              <a:t>迄今總共發行了15張錄音室專輯</a:t>
            </a:r>
            <a:r>
              <a:rPr b="1" lang="zh-TW">
                <a:solidFill>
                  <a:srgbClr val="404040"/>
                </a:solidFill>
              </a:rPr>
              <a:t>，</a:t>
            </a:r>
            <a:r>
              <a:rPr b="1" lang="zh-TW">
                <a:solidFill>
                  <a:srgbClr val="404040"/>
                </a:solidFill>
              </a:rPr>
              <a:t>在華語樂壇叱吒風雲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本主題主要探討，</a:t>
            </a:r>
            <a:r>
              <a:rPr b="1" lang="zh-TW">
                <a:solidFill>
                  <a:srgbClr val="0000FF"/>
                </a:solidFill>
              </a:rPr>
              <a:t>Spotify音樂串流平台的興起對於周杰倫專輯銷量是否有顯著影響?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Data</a:t>
            </a:r>
            <a:endParaRPr b="1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11675" y="1152475"/>
            <a:ext cx="41148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2008年 Spotify </a:t>
            </a:r>
            <a:r>
              <a:rPr b="1" lang="zh-TW"/>
              <a:t>推出</a:t>
            </a:r>
            <a:r>
              <a:rPr b="1" lang="zh-TW"/>
              <a:t>音樂串流平台 (圖中橘色虛線所示)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觀察</a:t>
            </a:r>
            <a:r>
              <a:rPr b="1" lang="zh-TW"/>
              <a:t>長條圖趨勢可以看出，</a:t>
            </a:r>
            <a:r>
              <a:rPr b="1" lang="zh-TW"/>
              <a:t>周杰倫的錄音室專輯歷年銷售量，從2011年的&lt;驚嘆號&gt;之後急速下降，而從2016年的&lt;周杰倫的床邊故事&gt;開始反轉上升，2022年的&lt;最偉大的作品&gt;達到歷年銷售巔峰</a:t>
            </a:r>
            <a:endParaRPr b="1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050" y="387825"/>
            <a:ext cx="4232300" cy="46310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443275" y="244000"/>
            <a:ext cx="1397700" cy="461700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Spotify出現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Problem Formulation and Analysis</a:t>
            </a:r>
            <a:endParaRPr b="1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50" y="1873925"/>
            <a:ext cx="1581001" cy="3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19" y="2372577"/>
            <a:ext cx="2082781" cy="3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555775" y="3318075"/>
            <a:ext cx="137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2"/>
                </a:solidFill>
              </a:rPr>
              <a:t>2000~2007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450" y="3370500"/>
            <a:ext cx="2100320" cy="3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407825" y="2924100"/>
            <a:ext cx="488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dk2"/>
                </a:solidFill>
              </a:rPr>
              <a:t>Spotify 音樂串流平台推出前 : (Group 1)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555775" y="4473475"/>
            <a:ext cx="137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2"/>
                </a:solidFill>
              </a:rPr>
              <a:t>2008~2022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407825" y="4020075"/>
            <a:ext cx="46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700">
                <a:solidFill>
                  <a:schemeClr val="dk2"/>
                </a:solidFill>
              </a:rPr>
              <a:t>Spotify 音樂串流平台推出後 : </a:t>
            </a:r>
            <a:r>
              <a:rPr b="1" lang="zh-TW" sz="1700">
                <a:solidFill>
                  <a:schemeClr val="dk2"/>
                </a:solidFill>
              </a:rPr>
              <a:t>(Group 2)</a:t>
            </a:r>
            <a:r>
              <a:rPr b="1" lang="zh-TW" sz="1700">
                <a:solidFill>
                  <a:schemeClr val="dk2"/>
                </a:solidFill>
              </a:rPr>
              <a:t> 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450" y="4473475"/>
            <a:ext cx="2100325" cy="39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2725" y="1932975"/>
            <a:ext cx="3644722" cy="29869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070375"/>
            <a:ext cx="88314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周杰倫迄今總共發行了15張錄音室專輯，屬於小樣本，採用獨立樣本t檢定 (Student's t-test) 討論Spotify音樂串流平台推出前後，兩群組的專輯銷量是否有顯著不同?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zh-TW"/>
              <a:t>Problem Formulation and Analysis</a:t>
            </a:r>
            <a:endParaRPr b="1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506825" y="966700"/>
            <a:ext cx="8735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由於母群體的變異是否相同會影響檢定統計量的計算方法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需先執行兩個獨立樣本變異數的比較分析</a:t>
            </a:r>
            <a:endParaRPr b="1">
              <a:solidFill>
                <a:srgbClr val="404040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75" y="1840325"/>
            <a:ext cx="360000" cy="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725" y="1878438"/>
            <a:ext cx="3151012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725" y="1831125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6600" y="1840325"/>
            <a:ext cx="1147775" cy="3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069" y="2481975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075" y="3151700"/>
            <a:ext cx="360000" cy="44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076" y="3771187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9075" y="4392613"/>
            <a:ext cx="360000" cy="44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0725" y="3064549"/>
            <a:ext cx="3414626" cy="5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3900" y="4429975"/>
            <a:ext cx="5947500" cy="3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3888" y="2442850"/>
            <a:ext cx="8103883" cy="5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40725" y="3789625"/>
            <a:ext cx="7651260" cy="3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zh-TW"/>
              <a:t>Problem Formulation and Analysis</a:t>
            </a:r>
            <a:endParaRPr b="1"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401500" y="804125"/>
            <a:ext cx="84885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若兩獨立樣本x</a:t>
            </a:r>
            <a:r>
              <a:rPr b="1" baseline="-25000" lang="zh-TW" sz="3000">
                <a:solidFill>
                  <a:srgbClr val="404040"/>
                </a:solidFill>
              </a:rPr>
              <a:t>1i</a:t>
            </a:r>
            <a:r>
              <a:rPr b="1" lang="zh-TW">
                <a:solidFill>
                  <a:srgbClr val="404040"/>
                </a:solidFill>
              </a:rPr>
              <a:t>與x</a:t>
            </a:r>
            <a:r>
              <a:rPr b="1" baseline="-25000" lang="zh-TW" sz="3000">
                <a:solidFill>
                  <a:srgbClr val="404040"/>
                </a:solidFill>
              </a:rPr>
              <a:t>2j</a:t>
            </a:r>
            <a:r>
              <a:rPr b="1" lang="zh-TW">
                <a:solidFill>
                  <a:srgbClr val="404040"/>
                </a:solidFill>
              </a:rPr>
              <a:t>具有不相同之樣本數n</a:t>
            </a:r>
            <a:r>
              <a:rPr b="1" baseline="-25000" lang="zh-TW" sz="3000">
                <a:solidFill>
                  <a:srgbClr val="404040"/>
                </a:solidFill>
              </a:rPr>
              <a:t>1</a:t>
            </a:r>
            <a:r>
              <a:rPr b="1" lang="zh-TW">
                <a:solidFill>
                  <a:srgbClr val="404040"/>
                </a:solidFill>
              </a:rPr>
              <a:t>與n</a:t>
            </a:r>
            <a:r>
              <a:rPr b="1" baseline="-25000" lang="zh-TW" sz="3000">
                <a:solidFill>
                  <a:srgbClr val="404040"/>
                </a:solidFill>
              </a:rPr>
              <a:t>2</a:t>
            </a:r>
            <a:r>
              <a:rPr b="1" lang="zh-TW">
                <a:solidFill>
                  <a:srgbClr val="404040"/>
                </a:solidFill>
              </a:rPr>
              <a:t>，且來自兩個母體變異數相同（同質變異數假設）的常態分配，服從自由度為n</a:t>
            </a:r>
            <a:r>
              <a:rPr b="1" baseline="-25000" lang="zh-TW" sz="3000">
                <a:solidFill>
                  <a:srgbClr val="404040"/>
                </a:solidFill>
              </a:rPr>
              <a:t>1</a:t>
            </a:r>
            <a:r>
              <a:rPr b="1" lang="zh-TW">
                <a:solidFill>
                  <a:srgbClr val="404040"/>
                </a:solidFill>
              </a:rPr>
              <a:t> + n</a:t>
            </a:r>
            <a:r>
              <a:rPr b="1" baseline="-25000" lang="zh-TW" sz="3000">
                <a:solidFill>
                  <a:srgbClr val="404040"/>
                </a:solidFill>
              </a:rPr>
              <a:t>2</a:t>
            </a:r>
            <a:r>
              <a:rPr b="1" lang="zh-TW">
                <a:solidFill>
                  <a:srgbClr val="404040"/>
                </a:solidFill>
              </a:rPr>
              <a:t> − 2 = 8+7-2 = 13 的 t分布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404040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46788"/>
            <a:ext cx="360000" cy="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150" y="2103350"/>
            <a:ext cx="1136875" cy="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4" y="2712400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708813"/>
            <a:ext cx="360000" cy="44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4562163"/>
            <a:ext cx="360000" cy="44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950" y="2037587"/>
            <a:ext cx="2941067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7950" y="2423874"/>
            <a:ext cx="8176374" cy="10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950" y="3599725"/>
            <a:ext cx="3451451" cy="8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7950" y="4562175"/>
            <a:ext cx="5625174" cy="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61900" y="3540863"/>
            <a:ext cx="4154350" cy="92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75650" y="2085525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75651" y="3599737"/>
            <a:ext cx="360000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Problem Formulation and Analysis</a:t>
            </a:r>
            <a:endParaRPr b="1"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402900" y="1017725"/>
            <a:ext cx="83382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由於最後兩張&lt;周杰倫的床邊故事&gt;與&lt;最偉大的作品&gt;為數位專輯，若扣除其影響</a:t>
            </a:r>
            <a:endParaRPr b="1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zh-TW">
                <a:solidFill>
                  <a:srgbClr val="404040"/>
                </a:solidFill>
              </a:rPr>
              <a:t>服從自由度為n</a:t>
            </a:r>
            <a:r>
              <a:rPr b="1" baseline="-25000" lang="zh-TW" sz="3000">
                <a:solidFill>
                  <a:srgbClr val="404040"/>
                </a:solidFill>
              </a:rPr>
              <a:t>1</a:t>
            </a:r>
            <a:r>
              <a:rPr b="1" lang="zh-TW">
                <a:solidFill>
                  <a:srgbClr val="404040"/>
                </a:solidFill>
              </a:rPr>
              <a:t> + n</a:t>
            </a:r>
            <a:r>
              <a:rPr b="1" baseline="-25000" lang="zh-TW" sz="3000">
                <a:solidFill>
                  <a:srgbClr val="404040"/>
                </a:solidFill>
              </a:rPr>
              <a:t>2</a:t>
            </a:r>
            <a:r>
              <a:rPr b="1" lang="zh-TW">
                <a:solidFill>
                  <a:srgbClr val="404040"/>
                </a:solidFill>
              </a:rPr>
              <a:t> − 2 = 8+(7-2)-2 =11 的 t分布</a:t>
            </a:r>
            <a:endParaRPr b="1">
              <a:solidFill>
                <a:srgbClr val="404040"/>
              </a:solidFill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46788"/>
            <a:ext cx="360000" cy="4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875" y="2105275"/>
            <a:ext cx="1136875" cy="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4" y="2712400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708813"/>
            <a:ext cx="360000" cy="44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4562163"/>
            <a:ext cx="360000" cy="44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950" y="2037587"/>
            <a:ext cx="2941067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7950" y="2423874"/>
            <a:ext cx="8176374" cy="10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949" y="3580799"/>
            <a:ext cx="3378425" cy="8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4094" y="4594599"/>
            <a:ext cx="4934906" cy="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35996" y="3554908"/>
            <a:ext cx="4435295" cy="9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76000" y="2085525"/>
            <a:ext cx="3600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02626" y="3599737"/>
            <a:ext cx="360000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Conclusion</a:t>
            </a:r>
            <a:endParaRPr b="1"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Spotify是</a:t>
            </a:r>
            <a:r>
              <a:rPr lang="zh-TW"/>
              <a:t>目前</a:t>
            </a:r>
            <a:r>
              <a:rPr lang="zh-TW"/>
              <a:t>全球最大的音樂串流服務公司，</a:t>
            </a:r>
            <a:r>
              <a:rPr lang="zh-TW"/>
              <a:t>討論音樂串流平台的</a:t>
            </a:r>
            <a:r>
              <a:rPr lang="zh-TW"/>
              <a:t>興起對周杰倫專輯銷量的影響，應有其代表性。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周杰倫截至今日總共發行</a:t>
            </a:r>
            <a:r>
              <a:rPr lang="zh-TW">
                <a:solidFill>
                  <a:srgbClr val="0000FF"/>
                </a:solidFill>
              </a:rPr>
              <a:t>15張錄音室專輯</a:t>
            </a:r>
            <a:r>
              <a:rPr lang="zh-TW"/>
              <a:t>，以2008年 Spotify 推出音樂串流平台作為分水嶺，使用two population mean討論前後兩群體之間的關係，</a:t>
            </a:r>
            <a:r>
              <a:rPr lang="zh-TW">
                <a:solidFill>
                  <a:srgbClr val="0000FF"/>
                </a:solidFill>
              </a:rPr>
              <a:t>發現不拒絕H0</a:t>
            </a:r>
            <a:r>
              <a:rPr lang="zh-TW"/>
              <a:t>，即周杰倫的專輯銷量並未受到音樂串流平台興起的影響。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若再深入分析，從周杰倫的歷年專輯銷量長條圖趨勢可發現，2022年推出的新專輯&lt;最偉大的作品&gt;是歷年銷售最高，對2008年後群體之統計量影響大。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由於&lt;周杰倫的床邊故事&gt;與&lt;最偉大的作品&gt;兩張為</a:t>
            </a:r>
            <a:r>
              <a:rPr lang="zh-TW">
                <a:solidFill>
                  <a:srgbClr val="0000FF"/>
                </a:solidFill>
              </a:rPr>
              <a:t>數位專輯</a:t>
            </a:r>
            <a:r>
              <a:rPr lang="zh-TW"/>
              <a:t>，</a:t>
            </a:r>
            <a:r>
              <a:rPr lang="zh-TW">
                <a:solidFill>
                  <a:srgbClr val="0000FF"/>
                </a:solidFill>
              </a:rPr>
              <a:t>若扣除其影響，可發現拒絕H0</a:t>
            </a:r>
            <a:r>
              <a:rPr lang="zh-TW"/>
              <a:t>，即周杰倫的專輯銷量有受到音樂串流平台興起的影響。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